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21" r:id="rId6"/>
    <p:sldId id="384" r:id="rId7"/>
    <p:sldId id="270" r:id="rId8"/>
    <p:sldId id="392" r:id="rId9"/>
    <p:sldId id="281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855284"/>
    <a:srgbClr val="429986"/>
    <a:srgbClr val="1B192E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56730" autoAdjust="0"/>
  </p:normalViewPr>
  <p:slideViewPr>
    <p:cSldViewPr snapToGrid="0">
      <p:cViewPr>
        <p:scale>
          <a:sx n="75" d="100"/>
          <a:sy n="75" d="100"/>
        </p:scale>
        <p:origin x="3432" y="4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Hello!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-I wanted to talk about a project I have been working on. I have been building a synthesizer that runs on a microcontroller.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-First, I’m gonna talk briefly about how synthesis 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-Synthesizers are musical instruments that generate sound electronically. </a:t>
            </a:r>
          </a:p>
          <a:p>
            <a:endParaRPr lang="en-US" dirty="0"/>
          </a:p>
          <a:p>
            <a:r>
              <a:rPr lang="en-US" dirty="0"/>
              <a:t>-Essentially, oscillators generate a basic waveform, which is filtered and modulated to create complex waveforms and interesting sounds.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-How many of you are familiar with an Arduino? </a:t>
            </a:r>
          </a:p>
          <a:p>
            <a:endParaRPr lang="en-US" dirty="0"/>
          </a:p>
          <a:p>
            <a:r>
              <a:rPr lang="en-US" dirty="0"/>
              <a:t>-A teensy is a microcontroller similar to an Arduino, that offers some additional features. </a:t>
            </a:r>
          </a:p>
          <a:p>
            <a:endParaRPr lang="en-US" dirty="0"/>
          </a:p>
          <a:p>
            <a:r>
              <a:rPr lang="en-US" dirty="0"/>
              <a:t>-In my case, I chose to use a Teensy 3.2 as it offers a lot of Inputs , as well as a built in DAC  – OR -  Digital to Analog Converter. </a:t>
            </a:r>
          </a:p>
          <a:p>
            <a:endParaRPr lang="en-US" dirty="0"/>
          </a:p>
          <a:p>
            <a:r>
              <a:rPr lang="en-US" dirty="0"/>
              <a:t>-This is a device that converts digital audio into analog output. You are using a DAC anytime you use the aux jack on your phone.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-One of the ways the microcontroller interacts with the outside world is with a potentiometer, or variable resistor.</a:t>
            </a:r>
          </a:p>
          <a:p>
            <a:endParaRPr lang="en-US" dirty="0"/>
          </a:p>
          <a:p>
            <a:r>
              <a:rPr lang="en-US" dirty="0"/>
              <a:t>-Depending on the wiper’s position, the resistance between this contact and the other two changes. </a:t>
            </a:r>
          </a:p>
          <a:p>
            <a:endParaRPr lang="en-US" dirty="0"/>
          </a:p>
          <a:p>
            <a:r>
              <a:rPr lang="en-US" dirty="0"/>
              <a:t>-In this arrangement, the resistance between the power supply and the pin changes, and more or less of the power is sent to ground. </a:t>
            </a:r>
          </a:p>
          <a:p>
            <a:endParaRPr lang="en-US" dirty="0"/>
          </a:p>
          <a:p>
            <a:r>
              <a:rPr lang="en-US" dirty="0"/>
              <a:t>- An analog pin can take a reading and determine the position of the potentiometer based on the voltage the pin sees. </a:t>
            </a:r>
          </a:p>
          <a:p>
            <a:endParaRPr lang="en-US" dirty="0"/>
          </a:p>
          <a:p>
            <a:r>
              <a:rPr lang="en-US" dirty="0"/>
              <a:t>-This reading can be used in programming, to change a variable each loop.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-One difference between the C++ we have been writing in our classes, and the code on a microcontroller is the loop function. </a:t>
            </a:r>
          </a:p>
          <a:p>
            <a:endParaRPr lang="en-US" dirty="0"/>
          </a:p>
          <a:p>
            <a:r>
              <a:rPr lang="en-US" dirty="0"/>
              <a:t>-So far, our main function is where our program ‘runs’ from. For a microcontroller we have a void setup function, and a void loop function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set up is where we can put code we want to run once.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loop function acts like a while loop. Each loop checks the pins and updates variables with the readings.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allows for the parameters to be updated each time the loop is performed.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this case, the sound being produced is updated each loop.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61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_I would like to continue to develop this. </a:t>
            </a:r>
          </a:p>
          <a:p>
            <a:endParaRPr lang="en-CA" dirty="0"/>
          </a:p>
          <a:p>
            <a:r>
              <a:rPr lang="en-CA" dirty="0"/>
              <a:t>- While the Teensy Audio Library is excellent, I would like to develop my own signal processing (DSP) Algorithms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would also like to improve the wiring, as I was running out of time for this project and did a pretty messy job!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I’m now going to play a video demonstration!</a:t>
            </a:r>
          </a:p>
          <a:p>
            <a:endParaRPr lang="en-CA" dirty="0"/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Thanks everyone – are there any questions? 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indent="0">
              <a:buFontTx/>
              <a:buNone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/>
              <a:t>Okay </a:t>
            </a:r>
            <a:r>
              <a:rPr lang="en-CA" dirty="0"/>
              <a:t>– Thanks again.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B64D4ED-7FE7-4AB6-AB48-E2773ADC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33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5121" y="1666910"/>
            <a:ext cx="3565524" cy="2384898"/>
          </a:xfrm>
        </p:spPr>
        <p:txBody>
          <a:bodyPr anchor="b" anchorCtr="0">
            <a:normAutofit/>
          </a:bodyPr>
          <a:lstStyle/>
          <a:p>
            <a:pPr algn="r"/>
            <a:r>
              <a:rPr lang="en-US" dirty="0"/>
              <a:t>Digital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755121" y="4135459"/>
            <a:ext cx="3565524" cy="17319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Austin Shouli </a:t>
            </a:r>
          </a:p>
        </p:txBody>
      </p:sp>
      <p:pic>
        <p:nvPicPr>
          <p:cNvPr id="16" name="Picture 15" descr="A picture containing square&#10;&#10;Description automatically generated">
            <a:extLst>
              <a:ext uri="{FF2B5EF4-FFF2-40B4-BE49-F238E27FC236}">
                <a16:creationId xmlns:a16="http://schemas.microsoft.com/office/drawing/2014/main" id="{27EE141A-63A7-4EA7-BC99-BA8404A47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" r="8106"/>
          <a:stretch/>
        </p:blipFill>
        <p:spPr>
          <a:xfrm>
            <a:off x="3039533" y="0"/>
            <a:ext cx="9355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526" y="3429000"/>
            <a:ext cx="3136965" cy="1562959"/>
          </a:xfrm>
        </p:spPr>
        <p:txBody>
          <a:bodyPr/>
          <a:lstStyle/>
          <a:p>
            <a:r>
              <a:rPr lang="en-US" dirty="0"/>
              <a:t>Subtractive</a:t>
            </a:r>
            <a:br>
              <a:rPr lang="en-US" dirty="0"/>
            </a:br>
            <a:r>
              <a:rPr lang="en-US" dirty="0"/>
              <a:t>Synthesis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2620" y="3393930"/>
            <a:ext cx="7458784" cy="17562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Sound begins as a basic waveform – usually a triangle, square or sawtooth wave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400" dirty="0"/>
              <a:t>These waveforms are created by oscillators, or stored in wavetables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Sound then passes through a filter, which removes specific frequencies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300" dirty="0"/>
              <a:t>Usually a low-pass filter, meaning frequencies above the cutoff are removed </a:t>
            </a:r>
          </a:p>
          <a:p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970D34F-726D-4FD9-A14D-D594AFB940C5}"/>
              </a:ext>
            </a:extLst>
          </p:cNvPr>
          <p:cNvSpPr txBox="1">
            <a:spLocks/>
          </p:cNvSpPr>
          <p:nvPr/>
        </p:nvSpPr>
        <p:spPr>
          <a:xfrm>
            <a:off x="8913658" y="524147"/>
            <a:ext cx="3027746" cy="303372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C6DE75C-F587-449B-A7DB-81D85DF2F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20" b="40276"/>
          <a:stretch/>
        </p:blipFill>
        <p:spPr>
          <a:xfrm>
            <a:off x="1431685" y="387824"/>
            <a:ext cx="9328629" cy="252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5F99D24-A734-4937-99B0-C71230148B24}"/>
              </a:ext>
            </a:extLst>
          </p:cNvPr>
          <p:cNvSpPr txBox="1">
            <a:spLocks/>
          </p:cNvSpPr>
          <p:nvPr/>
        </p:nvSpPr>
        <p:spPr>
          <a:xfrm>
            <a:off x="1832208" y="5328768"/>
            <a:ext cx="9880663" cy="168823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Finally, the sound passes through an amplifier and into a speaker.   Things get interesting when we add modulation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300" dirty="0"/>
              <a:t>Primarily Low Frequency Oscillators (LFOs)  &amp;  Envelopes, although there are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By using a modulator to change parameters we can create complex waveforms and interesting sounds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60" y="4622006"/>
            <a:ext cx="4730947" cy="1562959"/>
          </a:xfrm>
        </p:spPr>
        <p:txBody>
          <a:bodyPr/>
          <a:lstStyle/>
          <a:p>
            <a:pPr algn="ctr"/>
            <a:r>
              <a:rPr lang="en-US" dirty="0"/>
              <a:t>Teensy 3.2</a:t>
            </a:r>
            <a:br>
              <a:rPr lang="en-US" dirty="0"/>
            </a:br>
            <a:r>
              <a:rPr lang="en-US" dirty="0"/>
              <a:t>Micro-Controller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817" y="4229101"/>
            <a:ext cx="6221412" cy="2562224"/>
          </a:xfrm>
          <a:noFill/>
        </p:spPr>
        <p:txBody>
          <a:bodyPr>
            <a:normAutofit/>
          </a:bodyPr>
          <a:lstStyle/>
          <a:p>
            <a:r>
              <a:rPr lang="en-US" sz="1800" dirty="0"/>
              <a:t>Small, programable computer contained on a single PCB</a:t>
            </a:r>
          </a:p>
          <a:p>
            <a:r>
              <a:rPr lang="en-US" sz="1800" dirty="0"/>
              <a:t>Provides several different types of Input / Output pins</a:t>
            </a:r>
          </a:p>
          <a:p>
            <a:pPr lvl="1"/>
            <a:r>
              <a:rPr lang="en-US" sz="1200" dirty="0"/>
              <a:t>Analog, Digital, PWM, Serial, I2C, SPI, Touch Sense, USB, and a DAC Output</a:t>
            </a:r>
          </a:p>
          <a:p>
            <a:r>
              <a:rPr lang="en-US" sz="1800" dirty="0"/>
              <a:t>Can be programmed in Arduino’s C++ dialect and IDE</a:t>
            </a:r>
          </a:p>
          <a:p>
            <a:r>
              <a:rPr lang="en-US" sz="1800" dirty="0"/>
              <a:t>256K Flash,  64K RAM,  72 MHz ARM Cortex-M4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9047D1B-BA9E-47B8-8966-F4E8B450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817" y="196900"/>
            <a:ext cx="2671504" cy="377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EE4BA5C-450B-41A4-88BD-670CBEDB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33" y="196900"/>
            <a:ext cx="2671504" cy="377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CA9C54-0261-4F90-88B8-A9D33D8D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64" y="195361"/>
            <a:ext cx="5138795" cy="3778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33" y="430930"/>
            <a:ext cx="3617985" cy="648948"/>
          </a:xfrm>
        </p:spPr>
        <p:txBody>
          <a:bodyPr>
            <a:normAutofit fontScale="90000"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306" y="972908"/>
            <a:ext cx="2124292" cy="504538"/>
          </a:xfrm>
        </p:spPr>
        <p:txBody>
          <a:bodyPr/>
          <a:lstStyle/>
          <a:p>
            <a:pPr algn="ctr"/>
            <a:r>
              <a:rPr lang="en-US" dirty="0"/>
              <a:t>Potentiometers /</a:t>
            </a:r>
            <a:br>
              <a:rPr lang="en-US" dirty="0"/>
            </a:br>
            <a:r>
              <a:rPr lang="en-US" dirty="0"/>
              <a:t>analog read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782" y="1855127"/>
            <a:ext cx="3452097" cy="4660040"/>
          </a:xfrm>
        </p:spPr>
        <p:txBody>
          <a:bodyPr/>
          <a:lstStyle/>
          <a:p>
            <a:r>
              <a:rPr lang="en-US" sz="1800" dirty="0"/>
              <a:t>A pin is connected to power, though a variable resistor (potentiometer)</a:t>
            </a:r>
          </a:p>
          <a:p>
            <a:r>
              <a:rPr lang="en-US" sz="1800" dirty="0"/>
              <a:t>Depending on the position of the potentiometer, the pin sees a different voltage</a:t>
            </a:r>
          </a:p>
          <a:p>
            <a:r>
              <a:rPr lang="en-US" sz="1800" dirty="0"/>
              <a:t>These analog pins take a 10-bit reading (0 – 1023)</a:t>
            </a:r>
          </a:p>
          <a:p>
            <a:r>
              <a:rPr lang="en-US" sz="1800" dirty="0"/>
              <a:t>If the pin sees 1.7 V,  it will return a value of 527, or ~52% of 3.3 V</a:t>
            </a:r>
          </a:p>
          <a:p>
            <a:r>
              <a:rPr lang="en-US" sz="1800" dirty="0"/>
              <a:t>Therefore, the controller knows the dial is set roughly halfway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7F2B1-EE81-4B78-A7ED-FC4AEF70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18" y="360363"/>
            <a:ext cx="8079149" cy="5939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175" y="374227"/>
            <a:ext cx="2828925" cy="773160"/>
          </a:xfrm>
        </p:spPr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86401" y="1331668"/>
            <a:ext cx="6221412" cy="25795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Teensy Audio Library provides several functions for the various parts of synthesis. </a:t>
            </a:r>
            <a:endParaRPr lang="en-US" sz="1800" dirty="0">
              <a:solidFill>
                <a:schemeClr val="accent1">
                  <a:lumMod val="60000"/>
                  <a:lumOff val="40000"/>
                  <a:alpha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We can feed our analogRead() values into other functions to make real time changes to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the example below, we pass an analogRead() on pin A4 to Waveform 2’s ‘update frequency’ function.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34B663-C854-4A37-BB41-0C54632AD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" t="984" r="1159" b="21181"/>
          <a:stretch/>
        </p:blipFill>
        <p:spPr>
          <a:xfrm>
            <a:off x="484187" y="367230"/>
            <a:ext cx="4281837" cy="3176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5F41FFF6-D2EB-4676-8D82-F3C140387164}"/>
              </a:ext>
            </a:extLst>
          </p:cNvPr>
          <p:cNvSpPr txBox="1">
            <a:spLocks/>
          </p:cNvSpPr>
          <p:nvPr/>
        </p:nvSpPr>
        <p:spPr>
          <a:xfrm>
            <a:off x="90487" y="3911219"/>
            <a:ext cx="4957762" cy="2579551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Instead of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int main</a:t>
            </a:r>
            <a:r>
              <a:rPr lang="en-US" sz="1800" dirty="0"/>
              <a:t>, we have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void setup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void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Setup runs once, usually to take initial readings and</a:t>
            </a:r>
            <a:br>
              <a:rPr lang="en-US" sz="1800" dirty="0"/>
            </a:br>
            <a:r>
              <a:rPr lang="en-US" sz="1800" dirty="0"/>
              <a:t>begin functions – in this case our waveforms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Then loop runs, continuing indefinitely, unless a stop condition is reached.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Here we can call the analogRead() function to</a:t>
            </a:r>
            <a:br>
              <a:rPr lang="en-US" sz="1800" dirty="0"/>
            </a:br>
            <a:r>
              <a:rPr lang="en-US" sz="1800" dirty="0"/>
              <a:t> continuously read what is happening at a specific pin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E84F08BD-D15D-47AF-BBAB-6290877E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4464874"/>
            <a:ext cx="6610350" cy="1866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7AA5A60-EC0B-46F7-84F5-3AD7CDA5C0CF}"/>
              </a:ext>
            </a:extLst>
          </p:cNvPr>
          <p:cNvSpPr txBox="1">
            <a:spLocks/>
          </p:cNvSpPr>
          <p:nvPr/>
        </p:nvSpPr>
        <p:spPr>
          <a:xfrm>
            <a:off x="5014699" y="4026667"/>
            <a:ext cx="2124292" cy="504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947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8" y="1034375"/>
            <a:ext cx="11097551" cy="13320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182" y="2366375"/>
            <a:ext cx="3563936" cy="535354"/>
          </a:xfrm>
        </p:spPr>
        <p:txBody>
          <a:bodyPr/>
          <a:lstStyle/>
          <a:p>
            <a:r>
              <a:rPr lang="en-US" dirty="0"/>
              <a:t>The Electronics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794" y="3067304"/>
            <a:ext cx="3650574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Switch to a larger controller for additional I/O, possibly a teensy 3.6</a:t>
            </a:r>
          </a:p>
          <a:p>
            <a:pPr lvl="0"/>
            <a:r>
              <a:rPr lang="en-US" dirty="0"/>
              <a:t>A larger controller will also allow for more complicated DSP algorithms (Digital Signal Processing)</a:t>
            </a:r>
          </a:p>
          <a:p>
            <a:pPr lvl="0"/>
            <a:r>
              <a:rPr lang="en-US" dirty="0"/>
              <a:t>Incorporate MIDI jacks for connectivity to a keyboard</a:t>
            </a:r>
          </a:p>
          <a:p>
            <a:pPr lvl="0"/>
            <a:r>
              <a:rPr lang="en-US" dirty="0"/>
              <a:t>Design a PCB to replace point-to-point wiring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6891" y="2366375"/>
            <a:ext cx="3566160" cy="535354"/>
          </a:xfrm>
        </p:spPr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6891" y="3062370"/>
            <a:ext cx="3508755" cy="351555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Incorporate more complex DSP algorithms</a:t>
            </a:r>
          </a:p>
          <a:p>
            <a:pPr lvl="0"/>
            <a:r>
              <a:rPr lang="en-US" dirty="0"/>
              <a:t>Physical MIDI In Connector</a:t>
            </a:r>
          </a:p>
          <a:p>
            <a:pPr lvl="0"/>
            <a:r>
              <a:rPr lang="en-US" dirty="0"/>
              <a:t>Ability to save / store / recall presets</a:t>
            </a:r>
          </a:p>
          <a:p>
            <a:pPr lvl="0"/>
            <a:r>
              <a:rPr lang="en-US" dirty="0"/>
              <a:t>Ability to act as an interface, routing audio not only to speakers but directly into the computer and a DAW</a:t>
            </a:r>
          </a:p>
          <a:p>
            <a:pPr lvl="0"/>
            <a:r>
              <a:rPr lang="en-US" dirty="0"/>
              <a:t>Step tuning mode, to lock into various established musical keys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977" y="2366375"/>
            <a:ext cx="3566160" cy="535354"/>
          </a:xfrm>
        </p:spPr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977" y="3062370"/>
            <a:ext cx="3508755" cy="351555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Route additional holes for mounting  power, MIDI,  audio ports and a screen or 8-segment display</a:t>
            </a:r>
          </a:p>
          <a:p>
            <a:r>
              <a:rPr lang="en-US" dirty="0"/>
              <a:t>Iterate towards a bespoke, commercial quality case</a:t>
            </a:r>
          </a:p>
          <a:p>
            <a:r>
              <a:rPr lang="en-US" dirty="0"/>
              <a:t>Design custom MX Keycaps with illustrations </a:t>
            </a:r>
          </a:p>
          <a:p>
            <a:r>
              <a:rPr lang="en-US" dirty="0"/>
              <a:t>Add LED’s to indicate states of various functions (current waveform, LFO Routing, etc.)</a:t>
            </a:r>
          </a:p>
          <a:p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BD934E6-B5F8-4B16-9FDF-B5C936D4D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926" y="303988"/>
            <a:ext cx="3364490" cy="208868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69BDC32-549C-424B-84CB-4F492B2B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98" y="305842"/>
            <a:ext cx="2894450" cy="21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207"/>
            <a:ext cx="3622334" cy="699556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A7E68-5F5F-4124-9C2F-C535BA09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34" y="997841"/>
            <a:ext cx="4120810" cy="2253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4A2DA2-5615-442E-BF4E-C3BB51F9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240" y="997841"/>
            <a:ext cx="4120808" cy="2253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72394749-4FC8-4123-A643-C89CD36F8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20" y="3429000"/>
            <a:ext cx="4120808" cy="3090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AF3BD8C7-5187-41D7-BDDF-6C4FD6FD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414" y="3429000"/>
            <a:ext cx="4120808" cy="3090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7432</TotalTime>
  <Words>1033</Words>
  <Application>Microsoft Office PowerPoint</Application>
  <PresentationFormat>Widescreen</PresentationFormat>
  <Paragraphs>127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Walbaum Display</vt:lpstr>
      <vt:lpstr>Wingdings</vt:lpstr>
      <vt:lpstr>3DFloatVTI</vt:lpstr>
      <vt:lpstr>Digital Synthesis</vt:lpstr>
      <vt:lpstr>Subtractive Synthesis</vt:lpstr>
      <vt:lpstr>Teensy 3.2 Micro-Controller</vt:lpstr>
      <vt:lpstr>How it works</vt:lpstr>
      <vt:lpstr>The Code</vt:lpstr>
      <vt:lpstr>What’s Next?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Synthesis</dc:title>
  <dc:creator>Austin Shouli</dc:creator>
  <cp:lastModifiedBy>Austin Shouli</cp:lastModifiedBy>
  <cp:revision>21</cp:revision>
  <dcterms:created xsi:type="dcterms:W3CDTF">2022-03-24T00:13:33Z</dcterms:created>
  <dcterms:modified xsi:type="dcterms:W3CDTF">2022-03-29T23:37:05Z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